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0" r:id="rId3"/>
    <p:sldId id="273" r:id="rId4"/>
    <p:sldId id="265" r:id="rId5"/>
    <p:sldId id="288" r:id="rId6"/>
    <p:sldId id="282" r:id="rId7"/>
    <p:sldId id="278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9" r:id="rId17"/>
    <p:sldId id="298" r:id="rId18"/>
    <p:sldId id="300" r:id="rId19"/>
    <p:sldId id="271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466"/>
    <a:srgbClr val="A54CFE"/>
    <a:srgbClr val="70037C"/>
    <a:srgbClr val="D30392"/>
    <a:srgbClr val="F78484"/>
    <a:srgbClr val="7B02F7"/>
    <a:srgbClr val="CB98FE"/>
    <a:srgbClr val="F68051"/>
    <a:srgbClr val="26003F"/>
    <a:srgbClr val="F43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719" autoAdjust="0"/>
  </p:normalViewPr>
  <p:slideViewPr>
    <p:cSldViewPr snapToGrid="0" showGuides="1">
      <p:cViewPr varScale="1">
        <p:scale>
          <a:sx n="78" d="100"/>
          <a:sy n="78" d="100"/>
        </p:scale>
        <p:origin x="101" y="178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52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9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13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3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38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6.googleusercontent.com/GKyo_aDt4jMnbrEPFhev2mfCEx0Jz0BXVRgQNKmq6fY7ZG_NpNN-a7FY8voA1nidCj-avDSuo7cE9YVdY0HYVihr_LORQFj1qPJ8AphiIM1fIsC5X3yI0l4hZCKgUOX-5ZtZkulZTPo">
            <a:extLst>
              <a:ext uri="{FF2B5EF4-FFF2-40B4-BE49-F238E27FC236}">
                <a16:creationId xmlns:a16="http://schemas.microsoft.com/office/drawing/2014/main" id="{2AA86A1C-E26E-2C40-BBB7-AC989447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66"/>
            <a:ext cx="121914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 rot="21122508">
            <a:off x="3743502" y="381261"/>
            <a:ext cx="91150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32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Franklin Gothic Demi" panose="020B0703020102020204" pitchFamily="34" charset="0"/>
                <a:ea typeface="Gadugi" panose="020B0502040204020203" pitchFamily="34" charset="0"/>
              </a:rPr>
              <a:t>Команд</a:t>
            </a:r>
            <a:r>
              <a:rPr lang="ru-RU" sz="32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Franklin Gothic Demi" panose="020B0703020102020204" pitchFamily="34" charset="0"/>
              </a:rPr>
              <a:t>а «Кто рискует, тот пьет»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rgbClr val="FFC000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3746912" y="4380695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196251" y="4819427"/>
            <a:ext cx="45231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Бакланова Валерия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Вавилов Дмитрий</a:t>
            </a:r>
          </a:p>
          <a:p>
            <a:r>
              <a:rPr lang="ru-RU" sz="2400" b="1" dirty="0" err="1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Горбецкий</a:t>
            </a:r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 Дмитрий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Козырев Никита</a:t>
            </a:r>
          </a:p>
          <a:p>
            <a:r>
              <a:rPr lang="ru-RU" sz="2400" b="1" dirty="0">
                <a:ln>
                  <a:solidFill>
                    <a:schemeClr val="accent2"/>
                  </a:solidFill>
                </a:ln>
                <a:solidFill>
                  <a:srgbClr val="0C04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Gadugi" panose="020B0502040204020203" pitchFamily="34" charset="0"/>
              </a:rPr>
              <a:t>Пономарев Степан</a:t>
            </a:r>
            <a:endParaRPr lang="en-US" sz="2400" b="1" dirty="0">
              <a:ln>
                <a:solidFill>
                  <a:schemeClr val="accent2"/>
                </a:solidFill>
              </a:ln>
              <a:solidFill>
                <a:srgbClr val="0C04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Gadugi" panose="020B0502040204020203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n>
                  <a:solidFill>
                    <a:schemeClr val="accent2"/>
                  </a:solidFill>
                </a:ln>
                <a:solidFill>
                  <a:srgbClr val="FFC000"/>
                </a:solidFill>
              </a:endParaRPr>
            </a:p>
          </p:txBody>
        </p:sp>
      </p:grp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F512F73-0920-2247-9E2A-792B7D84FBEB}"/>
              </a:ext>
            </a:extLst>
          </p:cNvPr>
          <p:cNvSpPr/>
          <p:nvPr/>
        </p:nvSpPr>
        <p:spPr>
          <a:xfrm rot="18600002">
            <a:off x="7137400" y="2376530"/>
            <a:ext cx="3764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FFFFFF"/>
                </a:solidFill>
                <a:latin typeface="Arial" panose="020B0604020202020204" pitchFamily="34" charset="0"/>
              </a:rPr>
              <a:t>Risk Management!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Количество валюты на горизонте инвестирования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34FBC0-EAE7-F64A-AD6D-1271CA77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88" y="1716615"/>
            <a:ext cx="10794310" cy="38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2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риска по </a:t>
            </a:r>
            <a:r>
              <a:rPr lang="ru-RU" dirty="0" err="1"/>
              <a:t>подпортфелю</a:t>
            </a:r>
            <a:r>
              <a:rPr lang="ru-RU" dirty="0"/>
              <a:t> облигаций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33E88DB-C34D-1946-A202-5B1AF09E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02" y="1257300"/>
            <a:ext cx="9815063" cy="50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16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риска по </a:t>
            </a:r>
            <a:r>
              <a:rPr lang="ru-RU" dirty="0" err="1"/>
              <a:t>подпортфелю</a:t>
            </a:r>
            <a:r>
              <a:rPr lang="ru-RU" dirty="0"/>
              <a:t> акций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BDDFA0-0406-8B4E-94AB-2F7AA0F9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52" y="1257300"/>
            <a:ext cx="9948817" cy="50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4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риска по </a:t>
            </a:r>
            <a:r>
              <a:rPr lang="ru-RU" dirty="0" err="1"/>
              <a:t>подпортфелю</a:t>
            </a:r>
            <a:r>
              <a:rPr lang="ru-RU" dirty="0"/>
              <a:t> валют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A47923-ED04-3846-8396-F1D8D797A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76" y="1276895"/>
            <a:ext cx="9572606" cy="49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04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Оценка риска по всему портфелю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EB083F-8C94-904D-8648-2639B333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68" y="1257300"/>
            <a:ext cx="10373264" cy="50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1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0D63DF-5B37-6344-BA38-F6919D62C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7" y="1696051"/>
            <a:ext cx="11794299" cy="365959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12198" y="5261991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2198" y="5261991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526476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ru-RU" dirty="0"/>
              <a:t>Графики </a:t>
            </a:r>
            <a:r>
              <a:rPr lang="en-US" dirty="0"/>
              <a:t>VAR </a:t>
            </a:r>
            <a:r>
              <a:rPr lang="ru-RU" dirty="0"/>
              <a:t>и </a:t>
            </a:r>
            <a:r>
              <a:rPr lang="en-US" dirty="0"/>
              <a:t>ES</a:t>
            </a:r>
            <a:r>
              <a:rPr lang="ru-RU" dirty="0"/>
              <a:t> </a:t>
            </a:r>
            <a:r>
              <a:rPr lang="ru-RU" b="1" dirty="0"/>
              <a:t>без риск факторов с использованием </a:t>
            </a:r>
            <a:r>
              <a:rPr lang="en-US" b="1" dirty="0"/>
              <a:t>GARCH-</a:t>
            </a:r>
            <a:r>
              <a:rPr lang="ru-RU" b="1" dirty="0"/>
              <a:t>модели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56275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4F5145-A8D5-AF42-A9D4-3A539C82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5" y="1613527"/>
            <a:ext cx="11846943" cy="364679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12198" y="5261991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2198" y="5261991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526476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ru-RU" dirty="0"/>
              <a:t>Графики </a:t>
            </a:r>
            <a:r>
              <a:rPr lang="en-US" dirty="0"/>
              <a:t>VAR </a:t>
            </a:r>
            <a:r>
              <a:rPr lang="ru-RU" dirty="0"/>
              <a:t>и </a:t>
            </a:r>
            <a:r>
              <a:rPr lang="en-US" dirty="0"/>
              <a:t>ES</a:t>
            </a:r>
            <a:r>
              <a:rPr lang="ru-RU" dirty="0"/>
              <a:t> </a:t>
            </a:r>
            <a:r>
              <a:rPr lang="ru-RU" b="1" dirty="0"/>
              <a:t>без риск факторов с использованием </a:t>
            </a:r>
            <a:r>
              <a:rPr lang="en-US" b="1" dirty="0"/>
              <a:t>GARCH-</a:t>
            </a:r>
            <a:r>
              <a:rPr lang="ru-RU" b="1" dirty="0"/>
              <a:t>модели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428831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7FBC77-9D86-B241-854C-82787821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4" y="1681828"/>
            <a:ext cx="11795185" cy="35983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12198" y="5261991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2198" y="5261991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526476"/>
            <a:ext cx="10896600" cy="854075"/>
          </a:xfrm>
        </p:spPr>
        <p:txBody>
          <a:bodyPr>
            <a:normAutofit fontScale="90000"/>
          </a:bodyPr>
          <a:lstStyle/>
          <a:p>
            <a:r>
              <a:rPr lang="ru-RU" dirty="0"/>
              <a:t>Графики </a:t>
            </a:r>
            <a:r>
              <a:rPr lang="en-US" dirty="0"/>
              <a:t>VAR </a:t>
            </a:r>
            <a:r>
              <a:rPr lang="ru-RU" dirty="0"/>
              <a:t>и </a:t>
            </a:r>
            <a:r>
              <a:rPr lang="en-US" dirty="0"/>
              <a:t>ES</a:t>
            </a:r>
            <a:r>
              <a:rPr lang="ru-RU" dirty="0"/>
              <a:t> </a:t>
            </a:r>
            <a:r>
              <a:rPr lang="ru-RU" b="1" dirty="0"/>
              <a:t>без риск факторов с использованием </a:t>
            </a:r>
            <a:r>
              <a:rPr lang="en-US" b="1" dirty="0"/>
              <a:t>GARCH-</a:t>
            </a:r>
            <a:r>
              <a:rPr lang="ru-RU" b="1" dirty="0"/>
              <a:t>модели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530088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748754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549" y="467723"/>
            <a:ext cx="10896600" cy="854075"/>
          </a:xfrm>
        </p:spPr>
        <p:txBody>
          <a:bodyPr/>
          <a:lstStyle/>
          <a:p>
            <a:r>
              <a:rPr lang="en-US" dirty="0" err="1"/>
              <a:t>Backtesting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35550" y="2673023"/>
            <a:ext cx="2462925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Акции</a:t>
            </a:r>
            <a:endParaRPr lang="en-US" sz="16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718829" y="1774747"/>
            <a:ext cx="4103716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Franklin Gothic Demi" panose="020B0703020102020204" pitchFamily="34" charset="0"/>
              </a:rPr>
              <a:t>Горизонт прогнозирования </a:t>
            </a:r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10 дней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6" name="Rounded Rectangle 43">
            <a:extLst>
              <a:ext uri="{FF2B5EF4-FFF2-40B4-BE49-F238E27FC236}">
                <a16:creationId xmlns:a16="http://schemas.microsoft.com/office/drawing/2014/main" id="{64977224-0A59-B24A-A743-7BA2AA47DF20}"/>
              </a:ext>
            </a:extLst>
          </p:cNvPr>
          <p:cNvSpPr/>
          <p:nvPr/>
        </p:nvSpPr>
        <p:spPr>
          <a:xfrm>
            <a:off x="435550" y="3767078"/>
            <a:ext cx="2462925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Облигации</a:t>
            </a:r>
            <a:endParaRPr lang="en-US" sz="16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7" name="Rounded Rectangle 43">
            <a:extLst>
              <a:ext uri="{FF2B5EF4-FFF2-40B4-BE49-F238E27FC236}">
                <a16:creationId xmlns:a16="http://schemas.microsoft.com/office/drawing/2014/main" id="{E724DC00-1E11-4349-AFAC-00645B08A5FD}"/>
              </a:ext>
            </a:extLst>
          </p:cNvPr>
          <p:cNvSpPr/>
          <p:nvPr/>
        </p:nvSpPr>
        <p:spPr>
          <a:xfrm>
            <a:off x="435549" y="4840474"/>
            <a:ext cx="2462925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Валюта</a:t>
            </a:r>
            <a:endParaRPr lang="en-US" sz="16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9" name="Rounded Rectangle 44">
            <a:extLst>
              <a:ext uri="{FF2B5EF4-FFF2-40B4-BE49-F238E27FC236}">
                <a16:creationId xmlns:a16="http://schemas.microsoft.com/office/drawing/2014/main" id="{20D43ADF-54F2-F84A-A2A4-0083BD5CD3EB}"/>
              </a:ext>
            </a:extLst>
          </p:cNvPr>
          <p:cNvSpPr/>
          <p:nvPr/>
        </p:nvSpPr>
        <p:spPr>
          <a:xfrm>
            <a:off x="3334327" y="1772647"/>
            <a:ext cx="3849665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Горизонт прогнозирования 1 день 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A4591E-C13B-1848-B45E-BE40BC5FC4DF}"/>
              </a:ext>
            </a:extLst>
          </p:cNvPr>
          <p:cNvSpPr txBox="1"/>
          <p:nvPr/>
        </p:nvSpPr>
        <p:spPr>
          <a:xfrm>
            <a:off x="5055370" y="2635430"/>
            <a:ext cx="105213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11</a:t>
            </a:r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,1%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4B3881-AD06-9C49-AE69-BFA55AE6776F}"/>
              </a:ext>
            </a:extLst>
          </p:cNvPr>
          <p:cNvSpPr txBox="1"/>
          <p:nvPr/>
        </p:nvSpPr>
        <p:spPr>
          <a:xfrm>
            <a:off x="5055369" y="3767078"/>
            <a:ext cx="86235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8,8%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E7CA9-BD90-C04F-A5EA-08237442CBFC}"/>
              </a:ext>
            </a:extLst>
          </p:cNvPr>
          <p:cNvSpPr txBox="1"/>
          <p:nvPr/>
        </p:nvSpPr>
        <p:spPr>
          <a:xfrm>
            <a:off x="5055369" y="4770676"/>
            <a:ext cx="86235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16,6%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FE1A21-FB27-1A41-A2E0-46A3232A79A2}"/>
              </a:ext>
            </a:extLst>
          </p:cNvPr>
          <p:cNvSpPr txBox="1"/>
          <p:nvPr/>
        </p:nvSpPr>
        <p:spPr>
          <a:xfrm>
            <a:off x="9358285" y="2635430"/>
            <a:ext cx="97616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11,0%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8E9CF6-DBDD-404A-ADD0-9B9E7A697AAB}"/>
              </a:ext>
            </a:extLst>
          </p:cNvPr>
          <p:cNvSpPr txBox="1"/>
          <p:nvPr/>
        </p:nvSpPr>
        <p:spPr>
          <a:xfrm>
            <a:off x="9358284" y="3761664"/>
            <a:ext cx="78638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8,7%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4F7EDE-8CF5-9641-972C-643505E45689}"/>
              </a:ext>
            </a:extLst>
          </p:cNvPr>
          <p:cNvSpPr txBox="1"/>
          <p:nvPr/>
        </p:nvSpPr>
        <p:spPr>
          <a:xfrm>
            <a:off x="9358284" y="4743920"/>
            <a:ext cx="9119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16,6%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8" name="Rounded Rectangle 43">
            <a:extLst>
              <a:ext uri="{FF2B5EF4-FFF2-40B4-BE49-F238E27FC236}">
                <a16:creationId xmlns:a16="http://schemas.microsoft.com/office/drawing/2014/main" id="{D884013D-7812-DF48-84DA-12323CC9B8DB}"/>
              </a:ext>
            </a:extLst>
          </p:cNvPr>
          <p:cNvSpPr/>
          <p:nvPr/>
        </p:nvSpPr>
        <p:spPr>
          <a:xfrm>
            <a:off x="435548" y="5934529"/>
            <a:ext cx="2462925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Портфель</a:t>
            </a:r>
            <a:endParaRPr lang="en-US" sz="16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30AE51-85BC-B045-8089-CF089C524075}"/>
              </a:ext>
            </a:extLst>
          </p:cNvPr>
          <p:cNvSpPr txBox="1"/>
          <p:nvPr/>
        </p:nvSpPr>
        <p:spPr>
          <a:xfrm>
            <a:off x="5055369" y="5896910"/>
            <a:ext cx="86235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1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4</a:t>
            </a:r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,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2</a:t>
            </a:r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2CD84C-EF75-9144-AB69-6B5B098248ED}"/>
              </a:ext>
            </a:extLst>
          </p:cNvPr>
          <p:cNvSpPr txBox="1"/>
          <p:nvPr/>
        </p:nvSpPr>
        <p:spPr>
          <a:xfrm>
            <a:off x="9358284" y="5870154"/>
            <a:ext cx="9119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1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4</a:t>
            </a:r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,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2</a:t>
            </a:r>
            <a:r>
              <a:rPr lang="en-US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%</a:t>
            </a: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2" name="Rounded Rectangle 44"/>
          <p:cNvSpPr/>
          <p:nvPr/>
        </p:nvSpPr>
        <p:spPr>
          <a:xfrm>
            <a:off x="3334327" y="1254472"/>
            <a:ext cx="8488218" cy="42342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Процент пробитий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VaR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при уровне значимости 95% и </a:t>
            </a:r>
            <a:r>
              <a:rPr lang="en-US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alpha 0.01%</a:t>
            </a:r>
            <a:r>
              <a:rPr lang="ru-RU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3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ru-RU" sz="6000" dirty="0">
                <a:solidFill>
                  <a:schemeClr val="bg1"/>
                </a:solidFill>
              </a:rPr>
              <a:t>Спасибо за внимание!</a:t>
            </a:r>
            <a:endParaRPr lang="en-US" sz="6000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9" y="-1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805909" y="821533"/>
            <a:ext cx="3673956" cy="1242398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Executive Summary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97371" y="698423"/>
            <a:ext cx="6371674" cy="47397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Задача:</a:t>
            </a:r>
          </a:p>
          <a:p>
            <a:pPr algn="r"/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r"/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построить и реализовать модель оценки рыночного риска по портфелю из акций, облигаций и валюты </a:t>
            </a:r>
          </a:p>
          <a:p>
            <a:pPr algn="r"/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r"/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r"/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Результаты:</a:t>
            </a:r>
          </a:p>
          <a:p>
            <a:pPr algn="r"/>
            <a:endParaRPr lang="ru-RU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r"/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собран 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и смоделирован портфель из 17 различных активов. На основании выделенных риск факторов с использованием градиентного </a:t>
            </a:r>
            <a:r>
              <a:rPr lang="ru-RU" sz="20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бустинга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 и случайного симулирования риска факторов проведена оценка </a:t>
            </a:r>
            <a:r>
              <a:rPr lang="ru-RU" sz="20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VaR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 на уровне 99% и ES на уровне 97.5%. По результатам </a:t>
            </a:r>
            <a:r>
              <a:rPr lang="ru-RU" sz="20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backtesting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 модель показывает </a:t>
            </a:r>
            <a:endParaRPr lang="ru-RU" sz="2000" dirty="0" smtClean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algn="r"/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пробитий  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больше, чем этого ожидалось</a:t>
            </a:r>
            <a:endParaRPr lang="en-US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/>
          <a:lstStyle/>
          <a:p>
            <a:r>
              <a:rPr lang="ru-RU" dirty="0">
                <a:solidFill>
                  <a:srgbClr val="0C0466"/>
                </a:solidFill>
              </a:rPr>
              <a:t>Команда</a:t>
            </a:r>
            <a:endParaRPr lang="en-US" dirty="0">
              <a:solidFill>
                <a:srgbClr val="0C04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1D2A9A-F1F1-2F48-96E7-233CF048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872" y="1846627"/>
            <a:ext cx="1689275" cy="23561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8B9795-3410-7A45-BF23-D1FBA67D6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402" y="1848508"/>
            <a:ext cx="1873679" cy="23561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9BDC39-BB12-294F-AE7E-C510F6EF95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1" t="10769" r="7220" b="23842"/>
          <a:stretch/>
        </p:blipFill>
        <p:spPr>
          <a:xfrm>
            <a:off x="7387073" y="1846627"/>
            <a:ext cx="1833606" cy="23561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CD9C1B7-F94F-FA42-9A04-8AADA9AD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85" y="1846627"/>
            <a:ext cx="1811064" cy="23561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1E03DE-02DF-6443-8EFA-838B17951CDE}"/>
              </a:ext>
            </a:extLst>
          </p:cNvPr>
          <p:cNvSpPr txBox="1"/>
          <p:nvPr/>
        </p:nvSpPr>
        <p:spPr>
          <a:xfrm>
            <a:off x="5176631" y="4323252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Козырев Никита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426F43-89C3-DE42-B161-4A744B05E089}"/>
              </a:ext>
            </a:extLst>
          </p:cNvPr>
          <p:cNvSpPr txBox="1"/>
          <p:nvPr/>
        </p:nvSpPr>
        <p:spPr>
          <a:xfrm>
            <a:off x="2699867" y="4323250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 err="1">
                <a:solidFill>
                  <a:srgbClr val="0C0466"/>
                </a:solidFill>
              </a:rPr>
              <a:t>Горбецкий</a:t>
            </a:r>
            <a:r>
              <a:rPr lang="ru-RU" sz="1600" b="1" dirty="0">
                <a:solidFill>
                  <a:srgbClr val="0C0466"/>
                </a:solidFill>
              </a:rPr>
              <a:t> Дмитрий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7F6BD8-7A35-D847-916B-967C21A9D394}"/>
              </a:ext>
            </a:extLst>
          </p:cNvPr>
          <p:cNvSpPr txBox="1"/>
          <p:nvPr/>
        </p:nvSpPr>
        <p:spPr>
          <a:xfrm>
            <a:off x="9848637" y="4323252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Вавилов Дмитрий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4C45B-17F5-D048-88D5-8818A16EFE90}"/>
              </a:ext>
            </a:extLst>
          </p:cNvPr>
          <p:cNvSpPr txBox="1"/>
          <p:nvPr/>
        </p:nvSpPr>
        <p:spPr>
          <a:xfrm>
            <a:off x="7411976" y="4323253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Бакланова Валерия</a:t>
            </a:r>
            <a:endParaRPr lang="en-US" sz="1600" b="1" dirty="0">
              <a:solidFill>
                <a:srgbClr val="0C046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0B4D7F-A24C-3C4D-9C3D-0B5BC0932250}"/>
              </a:ext>
            </a:extLst>
          </p:cNvPr>
          <p:cNvSpPr txBox="1"/>
          <p:nvPr/>
        </p:nvSpPr>
        <p:spPr>
          <a:xfrm>
            <a:off x="512280" y="4323251"/>
            <a:ext cx="18974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600" b="1" dirty="0">
                <a:solidFill>
                  <a:srgbClr val="0C0466"/>
                </a:solidFill>
              </a:rPr>
              <a:t>Пономарев Степан</a:t>
            </a:r>
            <a:endParaRPr lang="en-US" sz="1600" b="1" dirty="0">
              <a:solidFill>
                <a:srgbClr val="0C0466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15AF70-712C-FA40-937C-215364DE6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870" y="1846627"/>
            <a:ext cx="1939480" cy="23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10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126BA064-FE49-E847-B13A-A0AD765AE2A8}"/>
              </a:ext>
            </a:extLst>
          </p:cNvPr>
          <p:cNvSpPr/>
          <p:nvPr/>
        </p:nvSpPr>
        <p:spPr>
          <a:xfrm>
            <a:off x="1002302" y="1660525"/>
            <a:ext cx="2318674" cy="788670"/>
          </a:xfrm>
          <a:prstGeom prst="roundRect">
            <a:avLst/>
          </a:prstGeom>
          <a:gradFill flip="none" rotWithShape="1">
            <a:gsLst>
              <a:gs pos="0">
                <a:srgbClr val="0C0466">
                  <a:tint val="66000"/>
                  <a:satMod val="160000"/>
                </a:srgbClr>
              </a:gs>
              <a:gs pos="50000">
                <a:srgbClr val="0C0466">
                  <a:tint val="44500"/>
                  <a:satMod val="160000"/>
                </a:srgbClr>
              </a:gs>
              <a:gs pos="100000">
                <a:srgbClr val="0C0466"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-4268" y="0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Данные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311129" y="2991362"/>
            <a:ext cx="2560343" cy="30777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Аэрофлот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Газпром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C0466"/>
                </a:solidFill>
              </a:rPr>
              <a:t>Норникель</a:t>
            </a:r>
            <a:endParaRPr lang="ru-RU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Магнит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МТС</a:t>
            </a:r>
            <a:endParaRPr lang="en-US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ПИК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Полиметалл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C0466"/>
                </a:solidFill>
              </a:rPr>
              <a:t>Россети</a:t>
            </a:r>
            <a:endParaRPr lang="ru-RU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C0466"/>
                </a:solidFill>
              </a:rPr>
              <a:t>Сбер</a:t>
            </a:r>
            <a:endParaRPr lang="ru-RU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Яндекс</a:t>
            </a:r>
            <a:endParaRPr lang="en-US" sz="2000" dirty="0">
              <a:solidFill>
                <a:srgbClr val="0C0466"/>
              </a:solidFill>
            </a:endParaRPr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5AE68D6D-2B22-1C41-A88D-D12C8FE68B65}"/>
              </a:ext>
            </a:extLst>
          </p:cNvPr>
          <p:cNvSpPr/>
          <p:nvPr/>
        </p:nvSpPr>
        <p:spPr>
          <a:xfrm>
            <a:off x="1000250" y="2753262"/>
            <a:ext cx="2318674" cy="3603088"/>
          </a:xfrm>
          <a:prstGeom prst="roundRect">
            <a:avLst/>
          </a:prstGeom>
          <a:noFill/>
          <a:ln w="28575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1748954-48FE-994A-8B8A-6D8C33263F57}"/>
              </a:ext>
            </a:extLst>
          </p:cNvPr>
          <p:cNvSpPr txBox="1"/>
          <p:nvPr/>
        </p:nvSpPr>
        <p:spPr>
          <a:xfrm>
            <a:off x="1585015" y="1775821"/>
            <a:ext cx="1157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C0466"/>
                </a:solidFill>
              </a:rPr>
              <a:t>Акции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7106294C-4F30-1C45-A7B0-82DC811DCE1B}"/>
              </a:ext>
            </a:extLst>
          </p:cNvPr>
          <p:cNvSpPr/>
          <p:nvPr/>
        </p:nvSpPr>
        <p:spPr>
          <a:xfrm>
            <a:off x="4853570" y="1660525"/>
            <a:ext cx="2318674" cy="788670"/>
          </a:xfrm>
          <a:prstGeom prst="roundRect">
            <a:avLst/>
          </a:prstGeom>
          <a:gradFill flip="none" rotWithShape="1">
            <a:gsLst>
              <a:gs pos="0">
                <a:srgbClr val="0C0466">
                  <a:tint val="66000"/>
                  <a:satMod val="160000"/>
                </a:srgbClr>
              </a:gs>
              <a:gs pos="50000">
                <a:srgbClr val="0C0466">
                  <a:tint val="44500"/>
                  <a:satMod val="160000"/>
                </a:srgbClr>
              </a:gs>
              <a:gs pos="100000">
                <a:srgbClr val="0C0466"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ADF00-33E7-FB41-AE99-2114B07F2BD9}"/>
              </a:ext>
            </a:extLst>
          </p:cNvPr>
          <p:cNvSpPr txBox="1"/>
          <p:nvPr/>
        </p:nvSpPr>
        <p:spPr>
          <a:xfrm>
            <a:off x="5111739" y="1796551"/>
            <a:ext cx="228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C0466"/>
                </a:solidFill>
              </a:rPr>
              <a:t>Облигации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393CFEF0-CA85-344F-A6CD-18BA7C531138}"/>
              </a:ext>
            </a:extLst>
          </p:cNvPr>
          <p:cNvSpPr/>
          <p:nvPr/>
        </p:nvSpPr>
        <p:spPr>
          <a:xfrm>
            <a:off x="4851432" y="4189459"/>
            <a:ext cx="2318674" cy="788670"/>
          </a:xfrm>
          <a:prstGeom prst="roundRect">
            <a:avLst/>
          </a:prstGeom>
          <a:gradFill flip="none" rotWithShape="1">
            <a:gsLst>
              <a:gs pos="0">
                <a:srgbClr val="0C0466">
                  <a:tint val="66000"/>
                  <a:satMod val="160000"/>
                </a:srgbClr>
              </a:gs>
              <a:gs pos="50000">
                <a:srgbClr val="0C0466">
                  <a:tint val="44500"/>
                  <a:satMod val="160000"/>
                </a:srgbClr>
              </a:gs>
              <a:gs pos="100000">
                <a:srgbClr val="0C0466"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5672C8-A609-FC42-8092-093CF01BFC3C}"/>
              </a:ext>
            </a:extLst>
          </p:cNvPr>
          <p:cNvSpPr txBox="1"/>
          <p:nvPr/>
        </p:nvSpPr>
        <p:spPr>
          <a:xfrm>
            <a:off x="5369730" y="4301950"/>
            <a:ext cx="228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C0466"/>
                </a:solidFill>
              </a:rPr>
              <a:t>Валюта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F61D2D-DEA9-E04F-953A-84C52E94C9BB}"/>
              </a:ext>
            </a:extLst>
          </p:cNvPr>
          <p:cNvSpPr txBox="1"/>
          <p:nvPr/>
        </p:nvSpPr>
        <p:spPr>
          <a:xfrm>
            <a:off x="5357070" y="3079528"/>
            <a:ext cx="256034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5 ОФЗ</a:t>
            </a:r>
            <a:endParaRPr lang="en-US" sz="2000" dirty="0">
              <a:solidFill>
                <a:srgbClr val="0C0466"/>
              </a:solidFill>
            </a:endParaRPr>
          </a:p>
        </p:txBody>
      </p:sp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47766737-878B-CC49-AF61-BBF044AA66CB}"/>
              </a:ext>
            </a:extLst>
          </p:cNvPr>
          <p:cNvSpPr/>
          <p:nvPr/>
        </p:nvSpPr>
        <p:spPr>
          <a:xfrm>
            <a:off x="4851432" y="2747883"/>
            <a:ext cx="2318674" cy="1069831"/>
          </a:xfrm>
          <a:prstGeom prst="roundRect">
            <a:avLst/>
          </a:prstGeom>
          <a:noFill/>
          <a:ln w="28575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D00317-36F0-1B49-849C-29E46AEE3909}"/>
              </a:ext>
            </a:extLst>
          </p:cNvPr>
          <p:cNvSpPr txBox="1"/>
          <p:nvPr/>
        </p:nvSpPr>
        <p:spPr>
          <a:xfrm>
            <a:off x="5239519" y="5513657"/>
            <a:ext cx="25603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C0466"/>
                </a:solidFill>
              </a:rPr>
              <a:t>CNY/RUB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466"/>
                </a:solidFill>
              </a:rPr>
              <a:t>USD/RUB</a:t>
            </a:r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9F2FED92-C010-F144-8E35-8E2E1751D926}"/>
              </a:ext>
            </a:extLst>
          </p:cNvPr>
          <p:cNvSpPr/>
          <p:nvPr/>
        </p:nvSpPr>
        <p:spPr>
          <a:xfrm>
            <a:off x="4851432" y="5286519"/>
            <a:ext cx="2318674" cy="1069831"/>
          </a:xfrm>
          <a:prstGeom prst="roundRect">
            <a:avLst/>
          </a:prstGeom>
          <a:noFill/>
          <a:ln w="28575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34C10551-865B-334B-80FA-925D0EBB13EE}"/>
              </a:ext>
            </a:extLst>
          </p:cNvPr>
          <p:cNvSpPr/>
          <p:nvPr/>
        </p:nvSpPr>
        <p:spPr>
          <a:xfrm>
            <a:off x="8801329" y="1660525"/>
            <a:ext cx="2318674" cy="788670"/>
          </a:xfrm>
          <a:prstGeom prst="roundRect">
            <a:avLst/>
          </a:prstGeom>
          <a:gradFill flip="none" rotWithShape="1">
            <a:gsLst>
              <a:gs pos="0">
                <a:srgbClr val="0C0466">
                  <a:tint val="66000"/>
                  <a:satMod val="160000"/>
                </a:srgbClr>
              </a:gs>
              <a:gs pos="50000">
                <a:srgbClr val="0C0466">
                  <a:tint val="44500"/>
                  <a:satMod val="160000"/>
                </a:srgbClr>
              </a:gs>
              <a:gs pos="100000">
                <a:srgbClr val="0C0466">
                  <a:tint val="23500"/>
                  <a:satMod val="160000"/>
                </a:srgbClr>
              </a:gs>
            </a:gsLst>
            <a:lin ang="13500000" scaled="1"/>
            <a:tileRect/>
          </a:gradFill>
          <a:ln w="38100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FEC73E-B06B-014D-8065-1F2ED5237FE4}"/>
              </a:ext>
            </a:extLst>
          </p:cNvPr>
          <p:cNvSpPr txBox="1"/>
          <p:nvPr/>
        </p:nvSpPr>
        <p:spPr>
          <a:xfrm>
            <a:off x="8843600" y="1775821"/>
            <a:ext cx="228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C0466"/>
                </a:solidFill>
              </a:rPr>
              <a:t>Риск-факторы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7BA4A2-965A-4B47-9A26-9A9AEF3BE33F}"/>
              </a:ext>
            </a:extLst>
          </p:cNvPr>
          <p:cNvSpPr txBox="1"/>
          <p:nvPr/>
        </p:nvSpPr>
        <p:spPr>
          <a:xfrm>
            <a:off x="8881127" y="2833829"/>
            <a:ext cx="2560343" cy="40010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Металлы </a:t>
            </a:r>
            <a:br>
              <a:rPr lang="ru-RU" sz="2000" dirty="0">
                <a:solidFill>
                  <a:srgbClr val="0C0466"/>
                </a:solidFill>
              </a:rPr>
            </a:br>
            <a:r>
              <a:rPr lang="en-US" dirty="0">
                <a:solidFill>
                  <a:srgbClr val="0C0466"/>
                </a:solidFill>
              </a:rPr>
              <a:t>(</a:t>
            </a:r>
            <a:r>
              <a:rPr lang="ru-RU" dirty="0">
                <a:solidFill>
                  <a:srgbClr val="0C0466"/>
                </a:solidFill>
              </a:rPr>
              <a:t>золото, серебро, платина, палладий</a:t>
            </a:r>
            <a:r>
              <a:rPr lang="en-US" dirty="0">
                <a:solidFill>
                  <a:srgbClr val="0C0466"/>
                </a:solidFill>
              </a:rPr>
              <a:t>)</a:t>
            </a:r>
            <a:endParaRPr lang="ru-RU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Нефть </a:t>
            </a:r>
            <a:r>
              <a:rPr lang="en-US" sz="2000" dirty="0">
                <a:solidFill>
                  <a:srgbClr val="0C0466"/>
                </a:solidFill>
              </a:rPr>
              <a:t>Brent</a:t>
            </a:r>
            <a:endParaRPr lang="ru-RU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РТС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ММВБ</a:t>
            </a:r>
            <a:endParaRPr lang="en-US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466"/>
                </a:solidFill>
              </a:rPr>
              <a:t>EUR/RUB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466"/>
                </a:solidFill>
              </a:rPr>
              <a:t>JPY/RUB</a:t>
            </a:r>
            <a:endParaRPr lang="ru-RU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466"/>
                </a:solidFill>
              </a:rPr>
              <a:t>GBP/RUB</a:t>
            </a:r>
            <a:endParaRPr lang="ru-RU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</a:rPr>
              <a:t>Бескупонные облигации</a:t>
            </a:r>
            <a:endParaRPr lang="en-US" sz="2000" dirty="0">
              <a:solidFill>
                <a:srgbClr val="0C0466"/>
              </a:solidFill>
            </a:endParaRPr>
          </a:p>
          <a:p>
            <a:endParaRPr lang="ru-RU" sz="2000" dirty="0">
              <a:solidFill>
                <a:srgbClr val="0C04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C0466"/>
              </a:solidFill>
            </a:endParaRPr>
          </a:p>
        </p:txBody>
      </p:sp>
      <p:sp>
        <p:nvSpPr>
          <p:cNvPr id="53" name="Скругленный прямоугольник 52">
            <a:extLst>
              <a:ext uri="{FF2B5EF4-FFF2-40B4-BE49-F238E27FC236}">
                <a16:creationId xmlns:a16="http://schemas.microsoft.com/office/drawing/2014/main" id="{E7CDDF6C-CC2D-F848-96BF-03F65273C066}"/>
              </a:ext>
            </a:extLst>
          </p:cNvPr>
          <p:cNvSpPr/>
          <p:nvPr/>
        </p:nvSpPr>
        <p:spPr>
          <a:xfrm>
            <a:off x="8801329" y="2747883"/>
            <a:ext cx="2318674" cy="3603088"/>
          </a:xfrm>
          <a:prstGeom prst="roundRect">
            <a:avLst/>
          </a:prstGeom>
          <a:noFill/>
          <a:ln w="28575">
            <a:solidFill>
              <a:srgbClr val="0C04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59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0" y="0"/>
            <a:ext cx="12192000" cy="5482260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Дескриптивные статистики риск-факторов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0" y="1490081"/>
            <a:ext cx="5890741" cy="53662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025" y="1490081"/>
            <a:ext cx="6344171" cy="52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20" t="33124" r="920" b="42909"/>
          <a:stretch/>
        </p:blipFill>
        <p:spPr>
          <a:xfrm>
            <a:off x="2" y="4873246"/>
            <a:ext cx="12191999" cy="1984754"/>
          </a:xfrm>
          <a:custGeom>
            <a:avLst/>
            <a:gdLst>
              <a:gd name="connsiteX0" fmla="*/ 9344096 w 12191999"/>
              <a:gd name="connsiteY0" fmla="*/ 633 h 1984754"/>
              <a:gd name="connsiteX1" fmla="*/ 9499600 w 12191999"/>
              <a:gd name="connsiteY1" fmla="*/ 8166 h 1984754"/>
              <a:gd name="connsiteX2" fmla="*/ 11790611 w 12191999"/>
              <a:gd name="connsiteY2" fmla="*/ 506075 h 1984754"/>
              <a:gd name="connsiteX3" fmla="*/ 12191999 w 12191999"/>
              <a:gd name="connsiteY3" fmla="*/ 630865 h 1984754"/>
              <a:gd name="connsiteX4" fmla="*/ 12191999 w 12191999"/>
              <a:gd name="connsiteY4" fmla="*/ 1984754 h 1984754"/>
              <a:gd name="connsiteX5" fmla="*/ 0 w 12191999"/>
              <a:gd name="connsiteY5" fmla="*/ 1984754 h 1984754"/>
              <a:gd name="connsiteX6" fmla="*/ 0 w 12191999"/>
              <a:gd name="connsiteY6" fmla="*/ 608566 h 1984754"/>
              <a:gd name="connsiteX7" fmla="*/ 187673 w 12191999"/>
              <a:gd name="connsiteY7" fmla="*/ 627545 h 1984754"/>
              <a:gd name="connsiteX8" fmla="*/ 4292601 w 12191999"/>
              <a:gd name="connsiteY8" fmla="*/ 1379766 h 1984754"/>
              <a:gd name="connsiteX9" fmla="*/ 9344096 w 12191999"/>
              <a:gd name="connsiteY9" fmla="*/ 633 h 198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1984754">
                <a:moveTo>
                  <a:pt x="9344096" y="633"/>
                </a:moveTo>
                <a:cubicBezTo>
                  <a:pt x="9396167" y="1715"/>
                  <a:pt x="9448006" y="4197"/>
                  <a:pt x="9499600" y="8166"/>
                </a:cubicBezTo>
                <a:cubicBezTo>
                  <a:pt x="10041334" y="49838"/>
                  <a:pt x="10917844" y="245793"/>
                  <a:pt x="11790611" y="506075"/>
                </a:cubicBezTo>
                <a:lnTo>
                  <a:pt x="12191999" y="630865"/>
                </a:lnTo>
                <a:lnTo>
                  <a:pt x="12191999" y="1984754"/>
                </a:lnTo>
                <a:lnTo>
                  <a:pt x="0" y="1984754"/>
                </a:lnTo>
                <a:lnTo>
                  <a:pt x="0" y="608566"/>
                </a:lnTo>
                <a:lnTo>
                  <a:pt x="187673" y="627545"/>
                </a:lnTo>
                <a:cubicBezTo>
                  <a:pt x="1235993" y="772787"/>
                  <a:pt x="2949443" y="1464036"/>
                  <a:pt x="4292601" y="1379766"/>
                </a:cubicBezTo>
                <a:cubicBezTo>
                  <a:pt x="5894059" y="1279290"/>
                  <a:pt x="7729914" y="-32914"/>
                  <a:pt x="9344096" y="633"/>
                </a:cubicBezTo>
                <a:close/>
              </a:path>
            </a:pathLst>
          </a:custGeom>
        </p:spPr>
      </p:pic>
      <p:sp>
        <p:nvSpPr>
          <p:cNvPr id="37" name="Freeform 36"/>
          <p:cNvSpPr/>
          <p:nvPr/>
        </p:nvSpPr>
        <p:spPr>
          <a:xfrm flipV="1">
            <a:off x="1" y="4873247"/>
            <a:ext cx="12191999" cy="1984753"/>
          </a:xfrm>
          <a:custGeom>
            <a:avLst/>
            <a:gdLst>
              <a:gd name="connsiteX0" fmla="*/ 0 w 12191999"/>
              <a:gd name="connsiteY0" fmla="*/ 0 h 1984753"/>
              <a:gd name="connsiteX1" fmla="*/ 12191999 w 12191999"/>
              <a:gd name="connsiteY1" fmla="*/ 0 h 1984753"/>
              <a:gd name="connsiteX2" fmla="*/ 12191999 w 12191999"/>
              <a:gd name="connsiteY2" fmla="*/ 1353889 h 1984753"/>
              <a:gd name="connsiteX3" fmla="*/ 11790611 w 12191999"/>
              <a:gd name="connsiteY3" fmla="*/ 1478679 h 1984753"/>
              <a:gd name="connsiteX4" fmla="*/ 9499600 w 12191999"/>
              <a:gd name="connsiteY4" fmla="*/ 1976588 h 1984753"/>
              <a:gd name="connsiteX5" fmla="*/ 4292601 w 12191999"/>
              <a:gd name="connsiteY5" fmla="*/ 604988 h 1984753"/>
              <a:gd name="connsiteX6" fmla="*/ 187673 w 12191999"/>
              <a:gd name="connsiteY6" fmla="*/ 1357209 h 1984753"/>
              <a:gd name="connsiteX7" fmla="*/ 0 w 12191999"/>
              <a:gd name="connsiteY7" fmla="*/ 1376188 h 198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1984753">
                <a:moveTo>
                  <a:pt x="0" y="0"/>
                </a:moveTo>
                <a:lnTo>
                  <a:pt x="12191999" y="0"/>
                </a:lnTo>
                <a:lnTo>
                  <a:pt x="12191999" y="1353889"/>
                </a:lnTo>
                <a:lnTo>
                  <a:pt x="11790611" y="1478679"/>
                </a:lnTo>
                <a:cubicBezTo>
                  <a:pt x="10917844" y="1738961"/>
                  <a:pt x="10041334" y="1934916"/>
                  <a:pt x="9499600" y="1976588"/>
                </a:cubicBezTo>
                <a:cubicBezTo>
                  <a:pt x="7848600" y="2103588"/>
                  <a:pt x="5945718" y="708705"/>
                  <a:pt x="4292601" y="604988"/>
                </a:cubicBezTo>
                <a:cubicBezTo>
                  <a:pt x="2949443" y="520718"/>
                  <a:pt x="1235993" y="1211967"/>
                  <a:pt x="187673" y="1357209"/>
                </a:cubicBezTo>
                <a:lnTo>
                  <a:pt x="0" y="1376188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PCA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4" name="Freeform 23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Round Same Side Corner Rectangle 56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D82010-6AF9-A341-9711-079E1254E1EA}"/>
              </a:ext>
            </a:extLst>
          </p:cNvPr>
          <p:cNvSpPr txBox="1"/>
          <p:nvPr/>
        </p:nvSpPr>
        <p:spPr>
          <a:xfrm>
            <a:off x="234674" y="1330503"/>
            <a:ext cx="5460584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Решает задачи: </a:t>
            </a:r>
          </a:p>
          <a:p>
            <a:endParaRPr lang="ru-RU" sz="2000" dirty="0" smtClean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снижение 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размерности, </a:t>
            </a:r>
            <a:endParaRPr lang="ru-RU" sz="2000" dirty="0" smtClean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устранение </a:t>
            </a:r>
            <a:r>
              <a:rPr lang="ru-RU" sz="2000" dirty="0" err="1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скоррелированных</a:t>
            </a:r>
            <a:r>
              <a:rPr lang="ru-RU" sz="2000" dirty="0" smtClean="0">
                <a:solidFill>
                  <a:srgbClr val="0C0466"/>
                </a:solidFill>
                <a:latin typeface="Franklin Gothic Demi" panose="020B0703020102020204" pitchFamily="34" charset="0"/>
              </a:rPr>
              <a:t> </a:t>
            </a:r>
            <a:r>
              <a:rPr lang="ru-RU" sz="20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признаков</a:t>
            </a:r>
            <a:endParaRPr lang="en-US" sz="20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901" y="60503"/>
            <a:ext cx="6534923" cy="66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8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0FB9FE-3431-4FCF-A82C-66C5D8D4E4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BAE676E-A6D2-084C-8D3B-138EFE0DE319}"/>
              </a:ext>
            </a:extLst>
          </p:cNvPr>
          <p:cNvSpPr txBox="1">
            <a:spLocks/>
          </p:cNvSpPr>
          <p:nvPr/>
        </p:nvSpPr>
        <p:spPr>
          <a:xfrm>
            <a:off x="647700" y="403225"/>
            <a:ext cx="10896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ru-RU"/>
              <a:t>Генерация риск-факторов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4AB4BE-1C6C-2146-B89E-34185FA2A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265" y="1205071"/>
            <a:ext cx="3132005" cy="20569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44DC73-7FB5-B44E-AE31-AE60E59A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440" y="3254834"/>
            <a:ext cx="3025830" cy="20376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A55280-96EF-504C-95F1-3943D3A02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728" y="2131295"/>
            <a:ext cx="3321194" cy="213740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246F766-A5B4-3B45-AB38-19489621D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728" y="4268697"/>
            <a:ext cx="3314844" cy="2153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5E1B82-21C6-9345-9A05-74086C03D1D9}"/>
              </a:ext>
            </a:extLst>
          </p:cNvPr>
          <p:cNvSpPr txBox="1"/>
          <p:nvPr/>
        </p:nvSpPr>
        <p:spPr>
          <a:xfrm>
            <a:off x="647700" y="1854736"/>
            <a:ext cx="5458632" cy="369331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1. Строим распределение риск-фактора на исторической выборке</a:t>
            </a:r>
            <a:b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</a:b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2. </a:t>
            </a:r>
            <a:r>
              <a:rPr lang="ru-RU" sz="24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Фитим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 </a:t>
            </a:r>
            <a:r>
              <a:rPr lang="en-GB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pdf 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теоретического распределения (использовали распределение Стьюдента)</a:t>
            </a:r>
            <a:b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</a:br>
            <a:endParaRPr lang="ru-RU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  <a:p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3. </a:t>
            </a:r>
            <a:r>
              <a:rPr lang="ru-RU" sz="2400" dirty="0" err="1">
                <a:solidFill>
                  <a:srgbClr val="0C0466"/>
                </a:solidFill>
                <a:latin typeface="Franklin Gothic Demi" panose="020B0703020102020204" pitchFamily="34" charset="0"/>
              </a:rPr>
              <a:t>Семплируем</a:t>
            </a:r>
            <a:r>
              <a:rPr lang="ru-RU" sz="24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 с помощью этого распределения симуляции</a:t>
            </a:r>
          </a:p>
          <a:p>
            <a:endParaRPr lang="en-US" sz="2400" dirty="0">
              <a:solidFill>
                <a:srgbClr val="0C0466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4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Динамика главных компонент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53AEF0-C97E-7C4E-B8F7-71C0C6AF6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6" y="1556029"/>
            <a:ext cx="11339587" cy="45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7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850" y="482124"/>
            <a:ext cx="11544300" cy="854075"/>
          </a:xfrm>
        </p:spPr>
        <p:txBody>
          <a:bodyPr>
            <a:normAutofit/>
          </a:bodyPr>
          <a:lstStyle/>
          <a:p>
            <a:r>
              <a:rPr lang="ru-RU" dirty="0"/>
              <a:t>Количество облигаций на горизонте инвестирования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042456-C0E4-044C-94F7-5DD78DB9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99" y="1762217"/>
            <a:ext cx="11198202" cy="38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0" y="276927"/>
            <a:ext cx="12192000" cy="4179832"/>
          </a:xfrm>
          <a:custGeom>
            <a:avLst/>
            <a:gdLst>
              <a:gd name="connsiteX0" fmla="*/ 0 w 12192000"/>
              <a:gd name="connsiteY0" fmla="*/ 0 h 4179832"/>
              <a:gd name="connsiteX1" fmla="*/ 12192000 w 12192000"/>
              <a:gd name="connsiteY1" fmla="*/ 0 h 4179832"/>
              <a:gd name="connsiteX2" fmla="*/ 12192000 w 12192000"/>
              <a:gd name="connsiteY2" fmla="*/ 3874323 h 4179832"/>
              <a:gd name="connsiteX3" fmla="*/ 12192000 w 12192000"/>
              <a:gd name="connsiteY3" fmla="*/ 3875131 h 4179832"/>
              <a:gd name="connsiteX4" fmla="*/ 12189708 w 12192000"/>
              <a:gd name="connsiteY4" fmla="*/ 3875131 h 4179832"/>
              <a:gd name="connsiteX5" fmla="*/ 12153751 w 12192000"/>
              <a:gd name="connsiteY5" fmla="*/ 3887809 h 4179832"/>
              <a:gd name="connsiteX6" fmla="*/ 11935200 w 12192000"/>
              <a:gd name="connsiteY6" fmla="*/ 3957977 h 4179832"/>
              <a:gd name="connsiteX7" fmla="*/ 11552102 w 12192000"/>
              <a:gd name="connsiteY7" fmla="*/ 3898384 h 4179832"/>
              <a:gd name="connsiteX8" fmla="*/ 11151978 w 12192000"/>
              <a:gd name="connsiteY8" fmla="*/ 4060137 h 4179832"/>
              <a:gd name="connsiteX9" fmla="*/ 10768881 w 12192000"/>
              <a:gd name="connsiteY9" fmla="*/ 3940951 h 4179832"/>
              <a:gd name="connsiteX10" fmla="*/ 10215518 w 12192000"/>
              <a:gd name="connsiteY10" fmla="*/ 4179323 h 4179832"/>
              <a:gd name="connsiteX11" fmla="*/ 9724110 w 12192000"/>
              <a:gd name="connsiteY11" fmla="*/ 3905451 h 4179832"/>
              <a:gd name="connsiteX12" fmla="*/ 9690983 w 12192000"/>
              <a:gd name="connsiteY12" fmla="*/ 3875131 h 4179832"/>
              <a:gd name="connsiteX13" fmla="*/ 0 w 12192000"/>
              <a:gd name="connsiteY13" fmla="*/ 3875131 h 41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179832">
                <a:moveTo>
                  <a:pt x="0" y="0"/>
                </a:moveTo>
                <a:lnTo>
                  <a:pt x="12192000" y="0"/>
                </a:lnTo>
                <a:lnTo>
                  <a:pt x="12192000" y="3874323"/>
                </a:lnTo>
                <a:lnTo>
                  <a:pt x="12192000" y="3875131"/>
                </a:lnTo>
                <a:lnTo>
                  <a:pt x="12189708" y="3875131"/>
                </a:lnTo>
                <a:lnTo>
                  <a:pt x="12153751" y="3887809"/>
                </a:lnTo>
                <a:cubicBezTo>
                  <a:pt x="12058996" y="3919756"/>
                  <a:pt x="11976348" y="3945207"/>
                  <a:pt x="11935200" y="3957977"/>
                </a:cubicBezTo>
                <a:cubicBezTo>
                  <a:pt x="11770610" y="4009057"/>
                  <a:pt x="11682639" y="3881358"/>
                  <a:pt x="11552102" y="3898384"/>
                </a:cubicBezTo>
                <a:cubicBezTo>
                  <a:pt x="11421566" y="3915411"/>
                  <a:pt x="11282515" y="4053042"/>
                  <a:pt x="11151978" y="4060137"/>
                </a:cubicBezTo>
                <a:cubicBezTo>
                  <a:pt x="11021442" y="4067231"/>
                  <a:pt x="10924958" y="3921087"/>
                  <a:pt x="10768881" y="3940951"/>
                </a:cubicBezTo>
                <a:cubicBezTo>
                  <a:pt x="10612805" y="3960815"/>
                  <a:pt x="10397135" y="4192093"/>
                  <a:pt x="10215518" y="4179323"/>
                </a:cubicBezTo>
                <a:cubicBezTo>
                  <a:pt x="10056604" y="4168149"/>
                  <a:pt x="9843373" y="4010321"/>
                  <a:pt x="9724110" y="3905451"/>
                </a:cubicBezTo>
                <a:lnTo>
                  <a:pt x="9690983" y="3875131"/>
                </a:lnTo>
                <a:lnTo>
                  <a:pt x="0" y="3875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Количество акций на горизонте инвестирования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888" y="5308794"/>
            <a:ext cx="274342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Можно сюда что-то тоже написать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C0A8FE-E5D9-B14D-91FB-5DAF730C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29416"/>
            <a:ext cx="10846557" cy="37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4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{6A19F355-822B-3246-9B43-BAC59C682A1B}tf10001119</Template>
  <TotalTime>1764</TotalTime>
  <Words>407</Words>
  <Application>Microsoft Office PowerPoint</Application>
  <PresentationFormat>Широкоэкранный</PresentationFormat>
  <Paragraphs>127</Paragraphs>
  <Slides>20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Franklin Gothic Demi</vt:lpstr>
      <vt:lpstr>Gadugi</vt:lpstr>
      <vt:lpstr>Office Theme</vt:lpstr>
      <vt:lpstr>Презентация PowerPoint</vt:lpstr>
      <vt:lpstr>Executive Summary</vt:lpstr>
      <vt:lpstr>Данные</vt:lpstr>
      <vt:lpstr>Дескриптивные статистики риск-факторов</vt:lpstr>
      <vt:lpstr>PCA</vt:lpstr>
      <vt:lpstr>Презентация PowerPoint</vt:lpstr>
      <vt:lpstr>Динамика главных компонент</vt:lpstr>
      <vt:lpstr>Количество облигаций на горизонте инвестирования</vt:lpstr>
      <vt:lpstr>Количество акций на горизонте инвестирования</vt:lpstr>
      <vt:lpstr>Количество валюты на горизонте инвестирования</vt:lpstr>
      <vt:lpstr>Оценка риска по подпортфелю облигаций</vt:lpstr>
      <vt:lpstr>Оценка риска по подпортфелю акций</vt:lpstr>
      <vt:lpstr>Оценка риска по подпортфелю валют</vt:lpstr>
      <vt:lpstr>Оценка риска по всему портфелю</vt:lpstr>
      <vt:lpstr>Графики VAR и ES без риск факторов с использованием GARCH-модели</vt:lpstr>
      <vt:lpstr>Графики VAR и ES без риск факторов с использованием GARCH-модели</vt:lpstr>
      <vt:lpstr>Графики VAR и ES без риск факторов с использованием GARCH-модели</vt:lpstr>
      <vt:lpstr>Backtesting</vt:lpstr>
      <vt:lpstr>Спасибо за внимание!</vt:lpstr>
      <vt:lpstr>Команда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gorbe</cp:lastModifiedBy>
  <cp:revision>201</cp:revision>
  <dcterms:created xsi:type="dcterms:W3CDTF">2019-06-28T10:05:41Z</dcterms:created>
  <dcterms:modified xsi:type="dcterms:W3CDTF">2021-04-09T07:43:41Z</dcterms:modified>
</cp:coreProperties>
</file>